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1" r:id="rId2"/>
    <p:sldId id="257" r:id="rId3"/>
    <p:sldId id="265" r:id="rId4"/>
    <p:sldId id="262" r:id="rId5"/>
    <p:sldId id="264" r:id="rId6"/>
    <p:sldId id="266" r:id="rId7"/>
    <p:sldId id="267" r:id="rId8"/>
    <p:sldId id="268" r:id="rId9"/>
  </p:sldIdLst>
  <p:sldSz cx="9144000" cy="6858000" type="screen4x3"/>
  <p:notesSz cx="6858000" cy="9144000"/>
  <p:defaultTextStyle>
    <a:defPPr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28F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165" autoAdjust="0"/>
    <p:restoredTop sz="94660"/>
  </p:normalViewPr>
  <p:slideViewPr>
    <p:cSldViewPr snapToGrid="0" snapToObjects="1">
      <p:cViewPr varScale="1">
        <p:scale>
          <a:sx n="81" d="100"/>
          <a:sy n="81" d="100"/>
        </p:scale>
        <p:origin x="1934" y="6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Rettangolo 167"/>
          <p:cNvSpPr/>
          <p:nvPr userDrawn="1"/>
        </p:nvSpPr>
        <p:spPr>
          <a:xfrm>
            <a:off x="0" y="3832224"/>
            <a:ext cx="9144000" cy="3025775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69" name="Gruppo 168"/>
          <p:cNvGrpSpPr/>
          <p:nvPr userDrawn="1"/>
        </p:nvGrpSpPr>
        <p:grpSpPr>
          <a:xfrm>
            <a:off x="48007" y="3816351"/>
            <a:ext cx="9036647" cy="180000"/>
            <a:chOff x="1218340" y="275867"/>
            <a:chExt cx="17715122" cy="567843"/>
          </a:xfrm>
        </p:grpSpPr>
        <p:cxnSp>
          <p:nvCxnSpPr>
            <p:cNvPr id="170" name="Connettore 1 169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Connettore 1 252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Connettore 1 253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Connettore 1 254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Connettore 1 255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Connettore 1 256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Connettore 1 257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Connettore 1 258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Connettore 1 259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Connettore 1 260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Connettore 1 261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Connettore 1 262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Connettore 1 263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Connettore 1 264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Connettore 1 265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Connettore 1 266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Connettore 1 267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Connettore 1 268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Connettore 1 269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Connettore 1 270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Connettore 1 271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Connettore 1 272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Connettore 1 273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Connettore 1 274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Connettore 1 275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Connettore 1 276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Connettore 1 277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Connettore 1 278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Connettore 1 279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Connettore 1 280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Connettore 1 281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Connettore 1 282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Connettore 1 283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Connettore 1 284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Connettore 1 285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Connettore 1 286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Connettore 1 287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Connettore 1 288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41534" y="4149725"/>
            <a:ext cx="7772400" cy="96837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it-IT" dirty="0"/>
              <a:t>Fare clic per modificare lo stile del titolo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641534" y="5260975"/>
            <a:ext cx="7772400" cy="1333500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/>
              <a:t>Fare clic per modificare lo stile del sottotitolo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514812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07/06/2021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‹Nº›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915554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07/06/2021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‹Nº›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33669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28054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Rettangolo 252"/>
          <p:cNvSpPr/>
          <p:nvPr userDrawn="1"/>
        </p:nvSpPr>
        <p:spPr>
          <a:xfrm>
            <a:off x="0" y="1"/>
            <a:ext cx="9144000" cy="126990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1600200"/>
            <a:ext cx="8323726" cy="4525963"/>
          </a:xfrm>
        </p:spPr>
        <p:txBody>
          <a:bodyPr/>
          <a:lstStyle/>
          <a:p>
            <a:pPr lvl="0"/>
            <a:r>
              <a:rPr lang="it-IT" dirty="0"/>
              <a:t>Fare clic per modificare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129" name="Rettangolo 128"/>
          <p:cNvSpPr/>
          <p:nvPr userDrawn="1"/>
        </p:nvSpPr>
        <p:spPr>
          <a:xfrm>
            <a:off x="0" y="6126162"/>
            <a:ext cx="9144000" cy="731837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0" name="CasellaDiTesto 129"/>
          <p:cNvSpPr txBox="1"/>
          <p:nvPr userDrawn="1"/>
        </p:nvSpPr>
        <p:spPr>
          <a:xfrm>
            <a:off x="157778" y="6363505"/>
            <a:ext cx="30691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b="1" dirty="0">
                <a:solidFill>
                  <a:srgbClr val="FFFFFF"/>
                </a:solidFill>
                <a:latin typeface="Arial"/>
                <a:cs typeface="Arial"/>
              </a:rPr>
              <a:t>Nome Cognome</a:t>
            </a:r>
            <a:r>
              <a:rPr lang="it-IT" sz="1200" b="1" baseline="0" dirty="0">
                <a:solidFill>
                  <a:srgbClr val="FFFFFF"/>
                </a:solidFill>
                <a:latin typeface="Arial"/>
                <a:cs typeface="Arial"/>
              </a:rPr>
              <a:t>, </a:t>
            </a:r>
            <a:r>
              <a:rPr lang="it-IT" sz="1200" b="1" baseline="0" dirty="0" err="1">
                <a:solidFill>
                  <a:srgbClr val="FFFFFF"/>
                </a:solidFill>
                <a:latin typeface="Arial"/>
                <a:cs typeface="Arial"/>
              </a:rPr>
              <a:t>assoc.prof</a:t>
            </a:r>
            <a:r>
              <a:rPr lang="it-IT" sz="1200" b="1" baseline="0" dirty="0">
                <a:solidFill>
                  <a:srgbClr val="FFFFFF"/>
                </a:solidFill>
                <a:latin typeface="Arial"/>
                <a:cs typeface="Arial"/>
              </a:rPr>
              <a:t>. ABC </a:t>
            </a:r>
            <a:r>
              <a:rPr lang="it-IT" sz="1200" b="1" baseline="0" dirty="0" err="1">
                <a:solidFill>
                  <a:srgbClr val="FFFFFF"/>
                </a:solidFill>
                <a:latin typeface="Arial"/>
                <a:cs typeface="Arial"/>
              </a:rPr>
              <a:t>Dept</a:t>
            </a:r>
            <a:r>
              <a:rPr lang="it-IT" sz="1200" b="1" baseline="0" dirty="0">
                <a:solidFill>
                  <a:srgbClr val="FFFFFF"/>
                </a:solidFill>
                <a:latin typeface="Arial"/>
                <a:cs typeface="Arial"/>
              </a:rPr>
              <a:t>.</a:t>
            </a:r>
            <a:endParaRPr lang="it-IT" sz="1200" b="1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grpSp>
        <p:nvGrpSpPr>
          <p:cNvPr id="132" name="Gruppo 131"/>
          <p:cNvGrpSpPr/>
          <p:nvPr userDrawn="1"/>
        </p:nvGrpSpPr>
        <p:grpSpPr>
          <a:xfrm>
            <a:off x="48007" y="1089904"/>
            <a:ext cx="9036647" cy="180000"/>
            <a:chOff x="1218340" y="275867"/>
            <a:chExt cx="17715122" cy="567843"/>
          </a:xfrm>
        </p:grpSpPr>
        <p:cxnSp>
          <p:nvCxnSpPr>
            <p:cNvPr id="133" name="Connettore 1 132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ttore 1 133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ttore 1 134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ttore 1 135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nettore 1 136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ttore 1 137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ttore 1 138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nettore 1 139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onnettore 1 140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nettore 1 141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Connettore 1 142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nettore 1 143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onnettore 1 144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nettore 1 145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ttore 1 146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nettore 1 147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nettore 1 148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nettore 1 149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nettore 1 150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Connettore 1 151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Connettore 1 152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Connettore 1 153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nettore 1 154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nettore 1 155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ttore 1 156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nettore 1 157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nettore 1 158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Connettore 1 159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onnettore 1 160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Connettore 1 161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Connettore 1 162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Connettore 1 163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nettore 1 164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nettore 1 165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nettore 1 166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nettore 1 167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onnettore 1 168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onnettore 1 169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4" name="Picture 2" descr="Y:\IMMAGINE _COORDINATA_2014\PPT\modello1\loghi_PNG\03_Polimi_logotipo_bandiera-1riga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898" y="6346378"/>
            <a:ext cx="2780124" cy="289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8868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07/06/2021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‹Nº›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61922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07/06/2021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‹Nº›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060060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07/06/2021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‹Nº›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40953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07/06/2021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‹Nº›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78442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07/06/2021</a:t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‹Nº›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25977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07/06/2021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‹Nº›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675857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07/06/2021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‹Nº›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48063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it-IT" dirty="0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14345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1119611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p:txStyles>
    <p:titleStyle>
      <a:lvl1pPr marL="0" indent="0" algn="l" defTabSz="457200" rtl="0" eaLnBrk="1" latinLnBrk="0" hangingPunct="1">
        <a:spcBef>
          <a:spcPct val="0"/>
        </a:spcBef>
        <a:buNone/>
        <a:defRPr sz="2200" b="1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Wingdings" charset="2"/>
        <a:buNone/>
        <a:defRPr sz="2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2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mp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t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tmp"/><Relationship Id="rId5" Type="http://schemas.openxmlformats.org/officeDocument/2006/relationships/image" Target="../media/image8.tmp"/><Relationship Id="rId4" Type="http://schemas.openxmlformats.org/officeDocument/2006/relationships/image" Target="../media/image7.tm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://127.0.0.1:5000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98" b="14682"/>
          <a:stretch/>
        </p:blipFill>
        <p:spPr bwMode="auto">
          <a:xfrm>
            <a:off x="0" y="0"/>
            <a:ext cx="9144000" cy="414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olo 4"/>
          <p:cNvSpPr>
            <a:spLocks noGrp="1"/>
          </p:cNvSpPr>
          <p:nvPr>
            <p:ph type="ctrTitle" idx="4294967295"/>
          </p:nvPr>
        </p:nvSpPr>
        <p:spPr>
          <a:xfrm>
            <a:off x="641534" y="4149725"/>
            <a:ext cx="7772400" cy="968375"/>
          </a:xfrm>
        </p:spPr>
        <p:txBody>
          <a:bodyPr>
            <a:noAutofit/>
          </a:bodyPr>
          <a:lstStyle/>
          <a:p>
            <a:pPr algn="ctr"/>
            <a:r>
              <a:rPr lang="it-IT" sz="2800" dirty="0"/>
              <a:t>Titolo presentazione</a:t>
            </a:r>
            <a:br>
              <a:rPr lang="it-IT" sz="2800" dirty="0"/>
            </a:br>
            <a:r>
              <a:rPr lang="it-IT" sz="2800" dirty="0"/>
              <a:t>sottotitolo</a:t>
            </a:r>
          </a:p>
        </p:txBody>
      </p:sp>
      <p:sp>
        <p:nvSpPr>
          <p:cNvPr id="11" name="Sottotitolo 10"/>
          <p:cNvSpPr>
            <a:spLocks noGrp="1"/>
          </p:cNvSpPr>
          <p:nvPr>
            <p:ph type="subTitle" idx="4294967295"/>
          </p:nvPr>
        </p:nvSpPr>
        <p:spPr>
          <a:xfrm>
            <a:off x="641534" y="5118100"/>
            <a:ext cx="7772400" cy="1333500"/>
          </a:xfrm>
        </p:spPr>
        <p:txBody>
          <a:bodyPr>
            <a:norm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</a:rPr>
              <a:t>Milano, XX mese 20XX</a:t>
            </a:r>
          </a:p>
          <a:p>
            <a:endParaRPr lang="it-IT" dirty="0"/>
          </a:p>
        </p:txBody>
      </p:sp>
      <p:pic>
        <p:nvPicPr>
          <p:cNvPr id="1028" name="Picture 4" descr="Y:\IMMAGINE _COORDINATA_2014\LOGO_UFFICIALE\01_Polimi_centrato\eps\01_Polimi_centrato_COL_negativ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4725" y="1996654"/>
            <a:ext cx="2133600" cy="1573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ttangolo 8"/>
          <p:cNvSpPr/>
          <p:nvPr/>
        </p:nvSpPr>
        <p:spPr>
          <a:xfrm>
            <a:off x="0" y="3832224"/>
            <a:ext cx="9144000" cy="3025776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0" name="Gruppo 9"/>
          <p:cNvGrpSpPr/>
          <p:nvPr/>
        </p:nvGrpSpPr>
        <p:grpSpPr>
          <a:xfrm>
            <a:off x="48007" y="3816351"/>
            <a:ext cx="9036647" cy="180000"/>
            <a:chOff x="1218340" y="275867"/>
            <a:chExt cx="17715122" cy="567843"/>
          </a:xfrm>
        </p:grpSpPr>
        <p:cxnSp>
          <p:nvCxnSpPr>
            <p:cNvPr id="12" name="Connettore 1 11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1 12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1 13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1 14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ttore 1 15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1 16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1 17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ttore 1 18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ttore 1 19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1 20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ttore 1 21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ttore 1 22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1 23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ttore 1 24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ttore 1 25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ttore 1 26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ttore 1 27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ttore 1 28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ttore 1 29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ttore 1 30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ttore 1 31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ttore 1 32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ttore 1 33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ttore 1 34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ttore 1 35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ttore 1 36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ttore 1 37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ttore 1 38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ttore 1 39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ttore 1 40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ttore 1 41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ttore 1 42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ttore 1 43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ttore 1 44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ttore 1 45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ttore 1 46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nettore 1 47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ttore 1 48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ttore 1 49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ttore 1 50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ttore 1 51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ttore 1 52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ttore 1 53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ttore 1 54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ttore 1 55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ttore 1 56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ttore 1 57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ttore 1 58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ttore 1 59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ttore 1 60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ttore 1 61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ttore 1 62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nettore 1 63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nettore 1 64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nettore 1 65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nettore 1 66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nettore 1 67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nettore 1 68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nettore 1 69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ttore 1 70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ttore 1 71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ttore 1 72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ttore 1 73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nettore 1 74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ttore 1 75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nettore 1 76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nettore 1 77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ttore 1 78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ttore 1 79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nettore 1 80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nettore 1 81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nettore 1 82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nettore 1 83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nettore 1 84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nettore 1 85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nettore 1 86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ttore 1 87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ttore 1 88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ttore 1 89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ttore 1 90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nettore 1 91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nettore 1 92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nettore 1 93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nettore 1 94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nettore 1 95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nettore 1 96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nettore 1 97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ttore 1 98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nettore 1 99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ttore 1 100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nettore 1 101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nettore 1 102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nettore 1 103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nettore 1 104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nettore 1 105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nettore 1 106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nettore 1 107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nettore 1 108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ttore 1 109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nettore 1 110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nettore 1 111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Connettore 1 112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nettore 1 113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nettore 1 114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nettore 1 115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nettore 1 116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nettore 1 117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nettore 1 118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Connettore 1 119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nettore 1 120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nettore 1 121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nettore 1 122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nettore 1 123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nettore 1 124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nettore 1 125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Connettore 1 126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Connettore 1 127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ttore 1 128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Connettore 1 129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Connettore 1 130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2" name="Titolo 1"/>
          <p:cNvSpPr txBox="1">
            <a:spLocks/>
          </p:cNvSpPr>
          <p:nvPr/>
        </p:nvSpPr>
        <p:spPr>
          <a:xfrm>
            <a:off x="641534" y="4149725"/>
            <a:ext cx="7772400" cy="132143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/>
            <a:r>
              <a:rPr lang="en-GB" sz="2400" cap="small" dirty="0"/>
              <a:t>Web-based application for the visualisation and analysis of the alpha citizen science study in Lagos, Nigeria</a:t>
            </a:r>
            <a:endParaRPr lang="es-CO" sz="2400" cap="small" dirty="0"/>
          </a:p>
          <a:p>
            <a:endParaRPr lang="it-IT" sz="2400" dirty="0"/>
          </a:p>
        </p:txBody>
      </p:sp>
      <p:sp>
        <p:nvSpPr>
          <p:cNvPr id="133" name="Sottotitolo 2"/>
          <p:cNvSpPr txBox="1">
            <a:spLocks/>
          </p:cNvSpPr>
          <p:nvPr/>
        </p:nvSpPr>
        <p:spPr>
          <a:xfrm>
            <a:off x="655514" y="5408930"/>
            <a:ext cx="7772400" cy="581660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t-IT" dirty="0">
                <a:solidFill>
                  <a:schemeClr val="bg1"/>
                </a:solidFill>
              </a:rPr>
              <a:t>Software Engineering for Geoinformatics - 2021</a:t>
            </a:r>
          </a:p>
          <a:p>
            <a:pPr algn="ctr"/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2" name="1 CuadroTexto"/>
          <p:cNvSpPr txBox="1"/>
          <p:nvPr/>
        </p:nvSpPr>
        <p:spPr>
          <a:xfrm>
            <a:off x="1" y="600456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dirty="0">
                <a:solidFill>
                  <a:schemeClr val="bg1"/>
                </a:solidFill>
              </a:rPr>
              <a:t>Group 4 : M. Abd Alslam, M. Abdalla Eldouma, D. Aguirre, L. Dragun</a:t>
            </a:r>
          </a:p>
        </p:txBody>
      </p:sp>
    </p:spTree>
    <p:extLst>
      <p:ext uri="{BB962C8B-B14F-4D97-AF65-F5344CB8AC3E}">
        <p14:creationId xmlns:p14="http://schemas.microsoft.com/office/powerpoint/2010/main" val="17511125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4 Imagen" descr="Recorte de pantalla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1368" y="1251593"/>
            <a:ext cx="5404104" cy="2305106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88521" y="310896"/>
            <a:ext cx="8581043" cy="668670"/>
          </a:xfrm>
        </p:spPr>
        <p:txBody>
          <a:bodyPr/>
          <a:lstStyle/>
          <a:p>
            <a:pPr algn="ctr"/>
            <a:r>
              <a:rPr lang="it-IT" dirty="0"/>
              <a:t>CONTEXTUALIZATION: THE ALPHA STUDY IN LAGOS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3337560"/>
            <a:ext cx="8323726" cy="2788603"/>
          </a:xfrm>
        </p:spPr>
        <p:txBody>
          <a:bodyPr>
            <a:normAutofit lnSpcReduction="10000"/>
          </a:bodyPr>
          <a:lstStyle/>
          <a:p>
            <a:endParaRPr lang="en-GB" sz="2000" dirty="0"/>
          </a:p>
          <a:p>
            <a:pPr marL="342900" indent="-342900">
              <a:buFont typeface="Arial" pitchFamily="34" charset="0"/>
              <a:buChar char="•"/>
            </a:pPr>
            <a:r>
              <a:rPr lang="en-GB" sz="2000" dirty="0"/>
              <a:t>Active citizens claiming public space for exercise (</a:t>
            </a:r>
            <a:r>
              <a:rPr lang="en-GB" sz="2000" dirty="0" err="1"/>
              <a:t>ALPhA</a:t>
            </a:r>
            <a:r>
              <a:rPr lang="en-GB" sz="2000" dirty="0"/>
              <a:t> spaces)</a:t>
            </a:r>
          </a:p>
          <a:p>
            <a:pPr algn="ctr"/>
            <a:endParaRPr lang="en-GB" sz="2000" dirty="0"/>
          </a:p>
          <a:p>
            <a:pPr marL="342900" indent="-342900">
              <a:buFont typeface="Arial" pitchFamily="34" charset="0"/>
              <a:buChar char="•"/>
            </a:pPr>
            <a:r>
              <a:rPr lang="en-GB" sz="2000" dirty="0"/>
              <a:t>Study to understand the types of spaces, the experiences of people, and the safety and injury risk exposures.</a:t>
            </a:r>
          </a:p>
          <a:p>
            <a:pPr marL="342900" indent="-342900">
              <a:buFont typeface="Arial" pitchFamily="34" charset="0"/>
              <a:buChar char="•"/>
            </a:pPr>
            <a:endParaRPr lang="en-GB" sz="2000" dirty="0"/>
          </a:p>
          <a:p>
            <a:pPr marL="342900" indent="-342900">
              <a:buFont typeface="Arial" pitchFamily="34" charset="0"/>
              <a:buChar char="•"/>
            </a:pPr>
            <a:r>
              <a:rPr lang="en-GB" sz="2000" dirty="0"/>
              <a:t>Community-led network that generates contextually local evidence for the re-design of urban infrastructure.</a:t>
            </a:r>
            <a:endParaRPr lang="it-IT" sz="2000" dirty="0"/>
          </a:p>
        </p:txBody>
      </p:sp>
      <p:sp>
        <p:nvSpPr>
          <p:cNvPr id="4" name="Rettangolo 6"/>
          <p:cNvSpPr/>
          <p:nvPr/>
        </p:nvSpPr>
        <p:spPr>
          <a:xfrm>
            <a:off x="0" y="6199632"/>
            <a:ext cx="5495544" cy="658368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836496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88521" y="292608"/>
            <a:ext cx="8581043" cy="686958"/>
          </a:xfrm>
        </p:spPr>
        <p:txBody>
          <a:bodyPr/>
          <a:lstStyle/>
          <a:p>
            <a:pPr algn="ctr"/>
            <a:r>
              <a:rPr lang="it-IT" dirty="0"/>
              <a:t>CONTEXTUALIZATION: THE DATA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3563112"/>
            <a:ext cx="8323726" cy="2402089"/>
          </a:xfrm>
        </p:spPr>
        <p:txBody>
          <a:bodyPr>
            <a:normAutofit/>
          </a:bodyPr>
          <a:lstStyle/>
          <a:p>
            <a:endParaRPr lang="en-GB" sz="2000" dirty="0"/>
          </a:p>
          <a:p>
            <a:pPr marL="342900" indent="-342900">
              <a:buFont typeface="Arial" pitchFamily="34" charset="0"/>
              <a:buChar char="•"/>
            </a:pPr>
            <a:r>
              <a:rPr lang="en-GB" sz="2000" dirty="0"/>
              <a:t>→ Data retrieval REST API</a:t>
            </a:r>
          </a:p>
          <a:p>
            <a:pPr marL="342900" indent="-342900">
              <a:buFont typeface="Arial" pitchFamily="34" charset="0"/>
              <a:buChar char="•"/>
            </a:pPr>
            <a:endParaRPr lang="en-GB" sz="2000" dirty="0"/>
          </a:p>
          <a:p>
            <a:pPr marL="342900" indent="-342900">
              <a:buFont typeface="Arial" pitchFamily="34" charset="0"/>
              <a:buChar char="•"/>
            </a:pPr>
            <a:r>
              <a:rPr lang="en-GB" sz="2000" dirty="0"/>
              <a:t>→ Clean Up (Columns, Outliers) </a:t>
            </a:r>
          </a:p>
          <a:p>
            <a:pPr marL="342900" indent="-342900">
              <a:buFont typeface="Arial" pitchFamily="34" charset="0"/>
              <a:buChar char="•"/>
            </a:pPr>
            <a:endParaRPr lang="en-GB" sz="2000" dirty="0"/>
          </a:p>
          <a:p>
            <a:pPr marL="342900" indent="-342900">
              <a:buFont typeface="Arial" pitchFamily="34" charset="0"/>
              <a:buChar char="•"/>
            </a:pPr>
            <a:r>
              <a:rPr lang="en-GB" sz="2000" dirty="0"/>
              <a:t>→ </a:t>
            </a:r>
            <a:r>
              <a:rPr lang="en-GB" sz="2000" dirty="0" err="1"/>
              <a:t>Geodatabase</a:t>
            </a:r>
            <a:r>
              <a:rPr lang="en-GB" sz="2000" dirty="0"/>
              <a:t> </a:t>
            </a:r>
            <a:r>
              <a:rPr lang="en-GB" sz="2000" dirty="0" err="1"/>
              <a:t>PostgreSQL</a:t>
            </a:r>
            <a:r>
              <a:rPr lang="en-GB" sz="2000" dirty="0"/>
              <a:t> (</a:t>
            </a:r>
            <a:r>
              <a:rPr lang="en-GB" sz="2000" dirty="0" err="1"/>
              <a:t>PostGIS</a:t>
            </a:r>
            <a:r>
              <a:rPr lang="en-GB" sz="2000" dirty="0"/>
              <a:t>)</a:t>
            </a:r>
          </a:p>
          <a:p>
            <a:pPr marL="342900" indent="-342900">
              <a:buFont typeface="Arial" pitchFamily="34" charset="0"/>
              <a:buChar char="•"/>
            </a:pPr>
            <a:endParaRPr lang="en-GB" sz="2000" dirty="0"/>
          </a:p>
        </p:txBody>
      </p:sp>
      <p:sp>
        <p:nvSpPr>
          <p:cNvPr id="4" name="Rettangolo 6"/>
          <p:cNvSpPr/>
          <p:nvPr/>
        </p:nvSpPr>
        <p:spPr>
          <a:xfrm>
            <a:off x="0" y="6199632"/>
            <a:ext cx="5495544" cy="658368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6" name="5 Imagen" descr="Recorte de pantalla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20" y="1300480"/>
            <a:ext cx="5126107" cy="1567162"/>
          </a:xfrm>
          <a:prstGeom prst="rect">
            <a:avLst/>
          </a:prstGeom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3583" y="1456436"/>
            <a:ext cx="2581275" cy="2019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1" name="10 Grupo"/>
          <p:cNvGrpSpPr/>
          <p:nvPr/>
        </p:nvGrpSpPr>
        <p:grpSpPr>
          <a:xfrm>
            <a:off x="5593080" y="3563112"/>
            <a:ext cx="3550920" cy="2019703"/>
            <a:chOff x="5593080" y="3563112"/>
            <a:chExt cx="3550920" cy="2019703"/>
          </a:xfrm>
        </p:grpSpPr>
        <p:grpSp>
          <p:nvGrpSpPr>
            <p:cNvPr id="9" name="8 Grupo"/>
            <p:cNvGrpSpPr/>
            <p:nvPr/>
          </p:nvGrpSpPr>
          <p:grpSpPr>
            <a:xfrm>
              <a:off x="5593080" y="3563112"/>
              <a:ext cx="3550920" cy="2019703"/>
              <a:chOff x="5495544" y="3465576"/>
              <a:chExt cx="3550920" cy="2019703"/>
            </a:xfrm>
          </p:grpSpPr>
          <p:pic>
            <p:nvPicPr>
              <p:cNvPr id="7" name="6 Imagen" descr="Recorte de pantalla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95544" y="3465576"/>
                <a:ext cx="2314163" cy="966676"/>
              </a:xfrm>
              <a:prstGeom prst="rect">
                <a:avLst/>
              </a:prstGeom>
            </p:spPr>
          </p:pic>
          <p:pic>
            <p:nvPicPr>
              <p:cNvPr id="8" name="7 Imagen" descr="Recorte de pantalla"/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2200"/>
              <a:stretch/>
            </p:blipFill>
            <p:spPr>
              <a:xfrm>
                <a:off x="5495544" y="4641250"/>
                <a:ext cx="3550920" cy="844029"/>
              </a:xfrm>
              <a:prstGeom prst="rect">
                <a:avLst/>
              </a:prstGeom>
            </p:spPr>
          </p:pic>
        </p:grpSp>
        <p:sp>
          <p:nvSpPr>
            <p:cNvPr id="10" name="9 CuadroTexto"/>
            <p:cNvSpPr txBox="1"/>
            <p:nvPr/>
          </p:nvSpPr>
          <p:spPr>
            <a:xfrm>
              <a:off x="6750161" y="4481020"/>
              <a:ext cx="55473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O" sz="1400" dirty="0"/>
                <a:t>(…)</a:t>
              </a:r>
            </a:p>
          </p:txBody>
        </p:sp>
      </p:grpSp>
      <p:pic>
        <p:nvPicPr>
          <p:cNvPr id="12" name="11 Imagen" descr="Recorte de pantalla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9296" y="2694970"/>
            <a:ext cx="2101864" cy="995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1757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4400" y="4170672"/>
            <a:ext cx="3149600" cy="19400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88521" y="365760"/>
            <a:ext cx="8581043" cy="613806"/>
          </a:xfrm>
        </p:spPr>
        <p:txBody>
          <a:bodyPr/>
          <a:lstStyle/>
          <a:p>
            <a:pPr algn="ctr"/>
            <a:r>
              <a:rPr lang="it-IT" dirty="0"/>
              <a:t>REQUIREMENT ANALYSIS AND SPECIFICATION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1600201"/>
            <a:ext cx="8323726" cy="3256532"/>
          </a:xfrm>
        </p:spPr>
        <p:txBody>
          <a:bodyPr/>
          <a:lstStyle/>
          <a:p>
            <a:pPr marL="342900" indent="-342900">
              <a:buFont typeface="Wingdings" pitchFamily="2" charset="2"/>
              <a:buChar char="v"/>
            </a:pPr>
            <a:r>
              <a:rPr lang="it-IT" dirty="0"/>
              <a:t>Users: </a:t>
            </a:r>
            <a:r>
              <a:rPr lang="en-GB" dirty="0"/>
              <a:t>citizens of Lagos (active/passive), policymakers, urban planners, researchers, NGOs…</a:t>
            </a:r>
          </a:p>
          <a:p>
            <a:endParaRPr lang="en-GB" dirty="0"/>
          </a:p>
          <a:p>
            <a:pPr marL="342900" indent="-342900" algn="just">
              <a:buFont typeface="Wingdings" pitchFamily="2" charset="2"/>
              <a:buChar char="v"/>
            </a:pPr>
            <a:r>
              <a:rPr lang="it-IT" dirty="0"/>
              <a:t>Goal: contribute to the </a:t>
            </a:r>
            <a:r>
              <a:rPr lang="en-GB" dirty="0"/>
              <a:t>growth of the community-led network</a:t>
            </a:r>
          </a:p>
          <a:p>
            <a:endParaRPr lang="en-GB" dirty="0"/>
          </a:p>
          <a:p>
            <a:pPr marL="342900" indent="-342900" algn="just">
              <a:buFont typeface="Wingdings" pitchFamily="2" charset="2"/>
              <a:buChar char="v"/>
            </a:pPr>
            <a:r>
              <a:rPr lang="en-GB" dirty="0"/>
              <a:t>Objective: Allow interactive and customizable data visualization to user needs and encourage contribution to the project</a:t>
            </a:r>
          </a:p>
        </p:txBody>
      </p:sp>
      <p:sp>
        <p:nvSpPr>
          <p:cNvPr id="4" name="Rettangolo 6"/>
          <p:cNvSpPr/>
          <p:nvPr/>
        </p:nvSpPr>
        <p:spPr>
          <a:xfrm>
            <a:off x="0" y="6199632"/>
            <a:ext cx="5495544" cy="658368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051" name="Picture 3" descr="C:\Users\daene\AppData\Local\Microsoft\Windows\INetCache\IE\T6LDEGB6\circle-159252_640[1]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7393" y="4521168"/>
            <a:ext cx="2909887" cy="1454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90688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88521" y="314960"/>
            <a:ext cx="8581043" cy="664606"/>
          </a:xfrm>
        </p:spPr>
        <p:txBody>
          <a:bodyPr/>
          <a:lstStyle/>
          <a:p>
            <a:pPr algn="ctr"/>
            <a:r>
              <a:rPr lang="it-IT" dirty="0"/>
              <a:t>SYSTEM DESIGN OVERVIEW</a:t>
            </a:r>
          </a:p>
        </p:txBody>
      </p:sp>
      <p:sp>
        <p:nvSpPr>
          <p:cNvPr id="4" name="Rettangolo 6"/>
          <p:cNvSpPr/>
          <p:nvPr/>
        </p:nvSpPr>
        <p:spPr>
          <a:xfrm>
            <a:off x="0" y="6199632"/>
            <a:ext cx="5495544" cy="658368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166" y="1493520"/>
            <a:ext cx="935582" cy="45297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7047" y="2269488"/>
            <a:ext cx="2314575" cy="2162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4 CuadroTexto"/>
          <p:cNvSpPr txBox="1"/>
          <p:nvPr/>
        </p:nvSpPr>
        <p:spPr>
          <a:xfrm>
            <a:off x="2073522" y="1854040"/>
            <a:ext cx="19581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BROWSER - CLIENT</a:t>
            </a:r>
          </a:p>
        </p:txBody>
      </p: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1097" y="4527706"/>
            <a:ext cx="828675" cy="752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8" name="7 Conector recto"/>
          <p:cNvCxnSpPr/>
          <p:nvPr/>
        </p:nvCxnSpPr>
        <p:spPr>
          <a:xfrm>
            <a:off x="772160" y="2854960"/>
            <a:ext cx="914400" cy="9144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9 Conector recto"/>
          <p:cNvCxnSpPr/>
          <p:nvPr/>
        </p:nvCxnSpPr>
        <p:spPr>
          <a:xfrm flipV="1">
            <a:off x="1162748" y="3758407"/>
            <a:ext cx="554299" cy="57276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15 CuadroTexto"/>
          <p:cNvSpPr txBox="1"/>
          <p:nvPr/>
        </p:nvSpPr>
        <p:spPr>
          <a:xfrm>
            <a:off x="971546" y="5653961"/>
            <a:ext cx="755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DBMS</a:t>
            </a:r>
          </a:p>
        </p:txBody>
      </p:sp>
      <p:sp>
        <p:nvSpPr>
          <p:cNvPr id="13" name="12 Rectángulo"/>
          <p:cNvSpPr/>
          <p:nvPr/>
        </p:nvSpPr>
        <p:spPr>
          <a:xfrm>
            <a:off x="4368800" y="2140860"/>
            <a:ext cx="4572000" cy="3139321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lvl="0" indent="-342900">
              <a:buFont typeface="+mj-lt"/>
              <a:buAutoNum type="arabicPeriod"/>
            </a:pPr>
            <a:r>
              <a:rPr lang="en-GB" dirty="0">
                <a:latin typeface="Arial" pitchFamily="34" charset="0"/>
                <a:cs typeface="Arial" pitchFamily="34" charset="0"/>
              </a:rPr>
              <a:t>Web browser as a client, user request services and resources to system displayed on webpage.</a:t>
            </a:r>
          </a:p>
          <a:p>
            <a:pPr marL="342900" lvl="0" indent="-342900">
              <a:buFont typeface="+mj-lt"/>
              <a:buAutoNum type="arabicPeriod"/>
            </a:pPr>
            <a:endParaRPr lang="en-GB" dirty="0">
              <a:latin typeface="Arial" pitchFamily="34" charset="0"/>
              <a:cs typeface="Arial" pitchFamily="34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GB" dirty="0">
                <a:latin typeface="Arial" pitchFamily="34" charset="0"/>
                <a:cs typeface="Arial" pitchFamily="34" charset="0"/>
              </a:rPr>
              <a:t>Web server and WSGI server (Python) for the client’s requests, serving, and performing the demanded operations.</a:t>
            </a:r>
          </a:p>
          <a:p>
            <a:pPr marL="342900" lvl="0" indent="-342900">
              <a:buFont typeface="+mj-lt"/>
              <a:buAutoNum type="arabicPeriod"/>
            </a:pPr>
            <a:endParaRPr lang="en-GB" dirty="0">
              <a:latin typeface="Arial" pitchFamily="34" charset="0"/>
              <a:cs typeface="Arial" pitchFamily="34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GB" dirty="0">
                <a:latin typeface="Arial" pitchFamily="34" charset="0"/>
                <a:cs typeface="Arial" pitchFamily="34" charset="0"/>
              </a:rPr>
              <a:t>DBMS that handles and interacts with the Epicollect5 database and other databases such as the system tables.</a:t>
            </a:r>
            <a:endParaRPr lang="es-CO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20427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88521" y="314960"/>
            <a:ext cx="8581043" cy="664606"/>
          </a:xfrm>
        </p:spPr>
        <p:txBody>
          <a:bodyPr/>
          <a:lstStyle/>
          <a:p>
            <a:pPr algn="ctr"/>
            <a:r>
              <a:rPr lang="it-IT" dirty="0"/>
              <a:t>SYSTEM DESIGN FUNCTIONAL SPECIFICATIONS</a:t>
            </a:r>
          </a:p>
        </p:txBody>
      </p:sp>
      <p:sp>
        <p:nvSpPr>
          <p:cNvPr id="4" name="Rettangolo 6"/>
          <p:cNvSpPr/>
          <p:nvPr/>
        </p:nvSpPr>
        <p:spPr>
          <a:xfrm>
            <a:off x="0" y="6199632"/>
            <a:ext cx="5495544" cy="658368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12 Rectángulo"/>
          <p:cNvSpPr/>
          <p:nvPr/>
        </p:nvSpPr>
        <p:spPr>
          <a:xfrm>
            <a:off x="288520" y="1439820"/>
            <a:ext cx="8581043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>
              <a:buFont typeface="+mj-lt"/>
              <a:buAutoNum type="arabicPeriod"/>
            </a:pPr>
            <a:r>
              <a:rPr lang="en-GB" b="1" dirty="0"/>
              <a:t>A mapping tool</a:t>
            </a:r>
            <a:r>
              <a:rPr lang="en-GB" dirty="0"/>
              <a:t>: comprising a base map layer (OSM) displaying the city. The map will be a dynamic element with which the user can interact.</a:t>
            </a:r>
          </a:p>
          <a:p>
            <a:pPr marL="342900" lvl="0" indent="-342900" algn="just">
              <a:buFont typeface="+mj-lt"/>
              <a:buAutoNum type="arabicPeriod"/>
            </a:pPr>
            <a:endParaRPr lang="en-GB" dirty="0"/>
          </a:p>
          <a:p>
            <a:pPr marL="342900" lvl="0" indent="-342900" algn="just">
              <a:buFont typeface="+mj-lt"/>
              <a:buAutoNum type="arabicPeriod"/>
            </a:pPr>
            <a:r>
              <a:rPr lang="en-GB" b="1" dirty="0"/>
              <a:t>At-a-glance-view (Pop-up Dashboard)</a:t>
            </a:r>
            <a:r>
              <a:rPr lang="en-GB" dirty="0"/>
              <a:t>: of 3 main attributes of the marked ALPhA sites. </a:t>
            </a:r>
          </a:p>
          <a:p>
            <a:pPr marL="342900" lvl="0" indent="-342900" algn="just">
              <a:buFont typeface="+mj-lt"/>
              <a:buAutoNum type="arabicPeriod"/>
            </a:pPr>
            <a:endParaRPr lang="en-GB" dirty="0"/>
          </a:p>
          <a:p>
            <a:pPr marL="342900" lvl="0" indent="-342900" algn="just">
              <a:buFont typeface="+mj-lt"/>
              <a:buAutoNum type="arabicPeriod"/>
            </a:pPr>
            <a:r>
              <a:rPr lang="en-GB" b="1" dirty="0"/>
              <a:t>A data analysis tool</a:t>
            </a:r>
            <a:r>
              <a:rPr lang="en-GB" dirty="0"/>
              <a:t>: Application of various widget filters will allow the user to display subsets of the data, based on their personal needs.</a:t>
            </a:r>
          </a:p>
          <a:p>
            <a:pPr marL="342900" lvl="0" indent="-342900" algn="just">
              <a:buFont typeface="+mj-lt"/>
              <a:buAutoNum type="arabicPeriod"/>
            </a:pPr>
            <a:endParaRPr lang="en-GB" dirty="0"/>
          </a:p>
          <a:p>
            <a:pPr marL="342900" lvl="0" indent="-342900" algn="just">
              <a:buFont typeface="+mj-lt"/>
              <a:buAutoNum type="arabicPeriod"/>
            </a:pPr>
            <a:r>
              <a:rPr lang="en-GB" b="1" dirty="0"/>
              <a:t>Individual presentation of data: </a:t>
            </a:r>
            <a:r>
              <a:rPr lang="en-GB" dirty="0"/>
              <a:t>In-the-map-view of the data nodes (filtered or unfiltered), by clicking it is redirected to a more extensive page of that </a:t>
            </a:r>
            <a:r>
              <a:rPr lang="en-GB" dirty="0" err="1"/>
              <a:t>ALPhA</a:t>
            </a:r>
            <a:r>
              <a:rPr lang="en-GB" dirty="0"/>
              <a:t> space</a:t>
            </a:r>
          </a:p>
          <a:p>
            <a:pPr marL="342900" lvl="0" indent="-342900" algn="just">
              <a:buFont typeface="+mj-lt"/>
              <a:buAutoNum type="arabicPeriod"/>
            </a:pPr>
            <a:endParaRPr lang="en-GB" b="1" dirty="0"/>
          </a:p>
          <a:p>
            <a:pPr marL="342900" lvl="0" indent="-342900" algn="just">
              <a:buFont typeface="+mj-lt"/>
              <a:buAutoNum type="arabicPeriod"/>
            </a:pPr>
            <a:r>
              <a:rPr lang="en-GB" b="1" dirty="0"/>
              <a:t>A dynamic element</a:t>
            </a:r>
            <a:r>
              <a:rPr lang="en-GB" dirty="0"/>
              <a:t> : weather forecast for the day.</a:t>
            </a:r>
          </a:p>
          <a:p>
            <a:pPr marL="342900" lvl="0" indent="-342900" algn="just">
              <a:buFont typeface="+mj-lt"/>
              <a:buAutoNum type="arabicPeriod"/>
            </a:pPr>
            <a:endParaRPr lang="en-GB" dirty="0"/>
          </a:p>
          <a:p>
            <a:pPr marL="342900" lvl="0" indent="-342900" algn="just">
              <a:buFont typeface="+mj-lt"/>
              <a:buAutoNum type="arabicPeriod"/>
            </a:pPr>
            <a:r>
              <a:rPr lang="en-GB" b="1" dirty="0"/>
              <a:t>An incentive to contribute</a:t>
            </a:r>
            <a:r>
              <a:rPr lang="en-GB" dirty="0"/>
              <a:t>: Section where the user shall receive further references and information on the objective of the </a:t>
            </a:r>
            <a:r>
              <a:rPr lang="en-GB" dirty="0" err="1"/>
              <a:t>ALPhA</a:t>
            </a:r>
            <a:r>
              <a:rPr lang="en-GB" dirty="0"/>
              <a:t> study and on the organizers.</a:t>
            </a:r>
            <a:endParaRPr lang="es-CO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6012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88521" y="314960"/>
            <a:ext cx="8581043" cy="664606"/>
          </a:xfrm>
        </p:spPr>
        <p:txBody>
          <a:bodyPr/>
          <a:lstStyle/>
          <a:p>
            <a:pPr algn="ctr"/>
            <a:r>
              <a:rPr lang="it-IT" dirty="0"/>
              <a:t>SYSTEM DESIGN SCHEMA</a:t>
            </a:r>
          </a:p>
        </p:txBody>
      </p:sp>
      <p:sp>
        <p:nvSpPr>
          <p:cNvPr id="4" name="Rettangolo 6"/>
          <p:cNvSpPr/>
          <p:nvPr/>
        </p:nvSpPr>
        <p:spPr>
          <a:xfrm>
            <a:off x="0" y="6199632"/>
            <a:ext cx="5495544" cy="658368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410" y="1300480"/>
            <a:ext cx="8257070" cy="4813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357943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88521" y="314960"/>
            <a:ext cx="8581043" cy="664606"/>
          </a:xfrm>
        </p:spPr>
        <p:txBody>
          <a:bodyPr/>
          <a:lstStyle/>
          <a:p>
            <a:pPr algn="ctr"/>
            <a:r>
              <a:rPr lang="it-IT" dirty="0"/>
              <a:t>WEB APP DEMO</a:t>
            </a:r>
          </a:p>
        </p:txBody>
      </p:sp>
      <p:sp>
        <p:nvSpPr>
          <p:cNvPr id="4" name="Rettangolo 6"/>
          <p:cNvSpPr/>
          <p:nvPr/>
        </p:nvSpPr>
        <p:spPr>
          <a:xfrm>
            <a:off x="0" y="6199632"/>
            <a:ext cx="5495544" cy="658368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7" name="Imagen 6">
            <a:hlinkClick r:id="rId2"/>
            <a:extLst>
              <a:ext uri="{FF2B5EF4-FFF2-40B4-BE49-F238E27FC236}">
                <a16:creationId xmlns:a16="http://schemas.microsoft.com/office/drawing/2014/main" id="{2C816FFB-7872-44DE-99D6-6DDA5551C89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044" b="5968"/>
          <a:stretch/>
        </p:blipFill>
        <p:spPr>
          <a:xfrm>
            <a:off x="0" y="1376312"/>
            <a:ext cx="9144000" cy="4628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199239"/>
      </p:ext>
    </p:extLst>
  </p:cSld>
  <p:clrMapOvr>
    <a:masterClrMapping/>
  </p:clrMapOvr>
</p:sld>
</file>

<file path=ppt/theme/theme1.xml><?xml version="1.0" encoding="utf-8"?>
<a:theme xmlns:a="http://schemas.openxmlformats.org/drawingml/2006/main" name="POLI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POLI</Template>
  <TotalTime>285</TotalTime>
  <Words>390</Words>
  <Application>Microsoft Office PowerPoint</Application>
  <PresentationFormat>Presentación en pantalla (4:3)</PresentationFormat>
  <Paragraphs>48</Paragraphs>
  <Slides>8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</vt:i4>
      </vt:variant>
    </vt:vector>
  </HeadingPairs>
  <TitlesOfParts>
    <vt:vector size="12" baseType="lpstr">
      <vt:lpstr>Arial</vt:lpstr>
      <vt:lpstr>Calibri</vt:lpstr>
      <vt:lpstr>Wingdings</vt:lpstr>
      <vt:lpstr>POLI</vt:lpstr>
      <vt:lpstr>Titolo presentazione sottotitolo</vt:lpstr>
      <vt:lpstr>CONTEXTUALIZATION: THE ALPHA STUDY IN LAGOS</vt:lpstr>
      <vt:lpstr>CONTEXTUALIZATION: THE DATA</vt:lpstr>
      <vt:lpstr>REQUIREMENT ANALYSIS AND SPECIFICATION</vt:lpstr>
      <vt:lpstr>SYSTEM DESIGN OVERVIEW</vt:lpstr>
      <vt:lpstr>SYSTEM DESIGN FUNCTIONAL SPECIFICATIONS</vt:lpstr>
      <vt:lpstr>SYSTEM DESIGN SCHEMA</vt:lpstr>
      <vt:lpstr>WEB APP DEMO</vt:lpstr>
    </vt:vector>
  </TitlesOfParts>
  <Company>Area Servizi ICT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Alessandro Colleoni</dc:creator>
  <cp:lastModifiedBy>daniel alberto aguirre nieto</cp:lastModifiedBy>
  <cp:revision>39</cp:revision>
  <dcterms:created xsi:type="dcterms:W3CDTF">2015-05-26T12:27:57Z</dcterms:created>
  <dcterms:modified xsi:type="dcterms:W3CDTF">2021-06-07T00:12:58Z</dcterms:modified>
</cp:coreProperties>
</file>